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</p:sldMasterIdLst>
  <p:notesMasterIdLst>
    <p:notesMasterId r:id="rId25"/>
  </p:notesMasterIdLst>
  <p:handoutMasterIdLst>
    <p:handoutMasterId r:id="rId26"/>
  </p:handoutMasterIdLst>
  <p:sldIdLst>
    <p:sldId id="280" r:id="rId2"/>
    <p:sldId id="281" r:id="rId3"/>
    <p:sldId id="257" r:id="rId4"/>
    <p:sldId id="282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  <p:sldId id="277" r:id="rId22"/>
    <p:sldId id="278" r:id="rId23"/>
    <p:sldId id="279" r:id="rId24"/>
  </p:sldIdLst>
  <p:sldSz cx="12192000" cy="6858000"/>
  <p:notesSz cx="6807200" cy="9939338"/>
  <p:embeddedFontLs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Lato Semibold" panose="020F0502020204030203" pitchFamily="34" charset="0"/>
      <p:bold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5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68B"/>
    <a:srgbClr val="CC0E0E"/>
    <a:srgbClr val="FB4747"/>
    <a:srgbClr val="C99BF7"/>
    <a:srgbClr val="F6D986"/>
    <a:srgbClr val="8103DF"/>
    <a:srgbClr val="C993FF"/>
    <a:srgbClr val="E8D1FF"/>
    <a:srgbClr val="FF6565"/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318"/>
      </p:cViewPr>
      <p:guideLst>
        <p:guide orient="horz" pos="2160"/>
        <p:guide pos="755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5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B56C3480-E76E-4D3C-95C3-724C6E48B1BD}" type="datetimeFigureOut">
              <a:rPr lang="en-AU" smtClean="0"/>
              <a:t>29/01/2025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556887ED-A3FD-464D-BAF3-8F01CA92E1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8285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4BCDC14F-EDDA-4B97-AB87-E50EE7616020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4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0C9FD5B5-60BD-4EE0-A8E8-7E7665B22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47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CA73-FA80-4131-81A8-284BBF0EF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8653" y="2794000"/>
            <a:ext cx="5266292" cy="15113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F2600-F54A-4C8D-9470-5ED8A8135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6291719"/>
            <a:ext cx="12192000" cy="46274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www.bondblocks.com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A18D864-717D-4E68-ADA9-8FCB7C82F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56" y="2720347"/>
            <a:ext cx="3341541" cy="152282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E7C7DA-25FF-42F9-99DA-A1D173C2C632}"/>
              </a:ext>
            </a:extLst>
          </p:cNvPr>
          <p:cNvCxnSpPr>
            <a:cxnSpLocks/>
          </p:cNvCxnSpPr>
          <p:nvPr userDrawn="1"/>
        </p:nvCxnSpPr>
        <p:spPr>
          <a:xfrm>
            <a:off x="5143500" y="2794000"/>
            <a:ext cx="0" cy="151130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864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CA73-FA80-4131-81A8-284BBF0EF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67055" y="2850777"/>
            <a:ext cx="5266292" cy="134308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F2600-F54A-4C8D-9470-5ED8A8135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67055" y="4193865"/>
            <a:ext cx="5266292" cy="4011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www.bondblocks.com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A18D864-717D-4E68-ADA9-8FCB7C82F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56" y="1477242"/>
            <a:ext cx="3341541" cy="1522823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9BFD049-4B9A-4A79-AB63-668A2507B8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374" l="2439" r="98374">
                        <a14:foregroundMark x1="38211" y1="17886" x2="36585" y2="63415"/>
                        <a14:foregroundMark x1="36585" y1="63415" x2="40650" y2="78049"/>
                        <a14:foregroundMark x1="42276" y1="23577" x2="60976" y2="65041"/>
                        <a14:foregroundMark x1="60976" y1="65041" x2="60976" y2="79675"/>
                        <a14:foregroundMark x1="69919" y1="33333" x2="31707" y2="13008"/>
                        <a14:foregroundMark x1="31707" y1="13008" x2="8130" y2="46341"/>
                        <a14:foregroundMark x1="8130" y1="46341" x2="8130" y2="52033"/>
                        <a14:foregroundMark x1="68293" y1="25203" x2="78049" y2="51220"/>
                        <a14:foregroundMark x1="55285" y1="15447" x2="82114" y2="34959"/>
                        <a14:foregroundMark x1="62602" y1="15447" x2="80488" y2="56098"/>
                        <a14:foregroundMark x1="80488" y1="56098" x2="78049" y2="62602"/>
                        <a14:foregroundMark x1="81301" y1="34959" x2="82114" y2="70732"/>
                        <a14:foregroundMark x1="86992" y1="40650" x2="98374" y2="49593"/>
                        <a14:foregroundMark x1="49593" y1="4878" x2="47967" y2="2439"/>
                        <a14:foregroundMark x1="15447" y1="32520" x2="4065" y2="52033"/>
                        <a14:foregroundMark x1="36585" y1="91057" x2="51220" y2="93496"/>
                        <a14:foregroundMark x1="47967" y1="93496" x2="47967" y2="98374"/>
                        <a14:foregroundMark x1="29268" y1="38211" x2="34959" y2="68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57" y="4595003"/>
            <a:ext cx="248248" cy="248248"/>
          </a:xfrm>
          <a:prstGeom prst="rect">
            <a:avLst/>
          </a:prstGeom>
          <a:solidFill>
            <a:srgbClr val="CC0E0E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B63955-A369-4ABB-8EC1-F65A31839187}"/>
              </a:ext>
            </a:extLst>
          </p:cNvPr>
          <p:cNvSpPr txBox="1"/>
          <p:nvPr userDrawn="1"/>
        </p:nvSpPr>
        <p:spPr>
          <a:xfrm>
            <a:off x="1902905" y="4571912"/>
            <a:ext cx="2185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dirty="0">
                <a:solidFill>
                  <a:schemeClr val="accent1">
                    <a:lumMod val="90000"/>
                  </a:schemeClr>
                </a:solidFill>
                <a:latin typeface="Montserrat" panose="00000500000000000000" pitchFamily="2" charset="0"/>
                <a:cs typeface="Lato" panose="020F0502020204030203" pitchFamily="34" charset="0"/>
              </a:rPr>
              <a:t>Bond Blocks</a:t>
            </a:r>
          </a:p>
        </p:txBody>
      </p:sp>
    </p:spTree>
    <p:extLst>
      <p:ext uri="{BB962C8B-B14F-4D97-AF65-F5344CB8AC3E}">
        <p14:creationId xmlns:p14="http://schemas.microsoft.com/office/powerpoint/2010/main" val="582581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CA73-FA80-4131-81A8-284BBF0EF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42367" y="2850777"/>
            <a:ext cx="5266292" cy="134308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F2600-F54A-4C8D-9470-5ED8A8135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42367" y="4193865"/>
            <a:ext cx="5266292" cy="4011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www.bondblocks.com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A18D864-717D-4E68-ADA9-8FCB7C82F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68" y="1477242"/>
            <a:ext cx="3341541" cy="1522823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9BFD049-4B9A-4A79-AB63-668A2507B8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374" l="2439" r="98374">
                        <a14:foregroundMark x1="38211" y1="17886" x2="36585" y2="63415"/>
                        <a14:foregroundMark x1="36585" y1="63415" x2="40650" y2="78049"/>
                        <a14:foregroundMark x1="42276" y1="23577" x2="60976" y2="65041"/>
                        <a14:foregroundMark x1="60976" y1="65041" x2="60976" y2="79675"/>
                        <a14:foregroundMark x1="69919" y1="33333" x2="31707" y2="13008"/>
                        <a14:foregroundMark x1="31707" y1="13008" x2="8130" y2="46341"/>
                        <a14:foregroundMark x1="8130" y1="46341" x2="8130" y2="52033"/>
                        <a14:foregroundMark x1="68293" y1="25203" x2="78049" y2="51220"/>
                        <a14:foregroundMark x1="55285" y1="15447" x2="82114" y2="34959"/>
                        <a14:foregroundMark x1="62602" y1="15447" x2="80488" y2="56098"/>
                        <a14:foregroundMark x1="80488" y1="56098" x2="78049" y2="62602"/>
                        <a14:foregroundMark x1="81301" y1="34959" x2="82114" y2="70732"/>
                        <a14:foregroundMark x1="86992" y1="40650" x2="98374" y2="49593"/>
                        <a14:foregroundMark x1="49593" y1="4878" x2="47967" y2="2439"/>
                        <a14:foregroundMark x1="15447" y1="32520" x2="4065" y2="52033"/>
                        <a14:foregroundMark x1="36585" y1="91057" x2="51220" y2="93496"/>
                        <a14:foregroundMark x1="47967" y1="93496" x2="47967" y2="98374"/>
                        <a14:foregroundMark x1="29268" y1="38211" x2="34959" y2="68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969" y="4595003"/>
            <a:ext cx="248248" cy="248248"/>
          </a:xfrm>
          <a:prstGeom prst="rect">
            <a:avLst/>
          </a:prstGeom>
          <a:solidFill>
            <a:srgbClr val="CC0E0E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B63955-A369-4ABB-8EC1-F65A31839187}"/>
              </a:ext>
            </a:extLst>
          </p:cNvPr>
          <p:cNvSpPr txBox="1"/>
          <p:nvPr userDrawn="1"/>
        </p:nvSpPr>
        <p:spPr>
          <a:xfrm>
            <a:off x="6078217" y="4571912"/>
            <a:ext cx="2185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dirty="0">
                <a:solidFill>
                  <a:schemeClr val="accent1">
                    <a:lumMod val="90000"/>
                  </a:schemeClr>
                </a:solidFill>
                <a:latin typeface="Montserrat" panose="00000500000000000000" pitchFamily="2" charset="0"/>
                <a:cs typeface="Lato" panose="020F0502020204030203" pitchFamily="34" charset="0"/>
              </a:rPr>
              <a:t>Bond Blocks</a:t>
            </a:r>
          </a:p>
        </p:txBody>
      </p:sp>
    </p:spTree>
    <p:extLst>
      <p:ext uri="{BB962C8B-B14F-4D97-AF65-F5344CB8AC3E}">
        <p14:creationId xmlns:p14="http://schemas.microsoft.com/office/powerpoint/2010/main" val="3096557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BF193-6C6F-4460-AF54-026E9DC1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1" y="1825625"/>
            <a:ext cx="1165859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5859953-C1C4-4F84-AF32-B1035FA9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30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6183" y="1825625"/>
            <a:ext cx="3321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1" y="1825625"/>
            <a:ext cx="7893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94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1" y="1825625"/>
            <a:ext cx="7879492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1" y="1825625"/>
            <a:ext cx="3321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139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892" y="1825625"/>
            <a:ext cx="5666200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2" y="1825625"/>
            <a:ext cx="5680618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58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579C-3C67-4246-A591-8C07CBF5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E2BAA-1BD9-4EA7-A64C-8F5C4A40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1" y="1825625"/>
            <a:ext cx="411479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EB750-6D35-48E0-9DC2-BA4AAADB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9491" y="1825625"/>
            <a:ext cx="3321909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61694A-D0A4-4948-BC72-3B7CB2EB9DB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610598" y="1825625"/>
            <a:ext cx="3307492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713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8738-F5F1-41C5-81A3-75683C4A6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1" y="1709738"/>
            <a:ext cx="11658599" cy="2852737"/>
          </a:xfrm>
        </p:spPr>
        <p:txBody>
          <a:bodyPr anchor="b"/>
          <a:lstStyle>
            <a:lvl1pPr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FB9E4-8B0F-42A7-9E13-0F5E53EA8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491" y="4589463"/>
            <a:ext cx="1165859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81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BF193-6C6F-4460-AF54-026E9DC1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1" y="365125"/>
            <a:ext cx="11658599" cy="58118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638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14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C941BF-B00A-4BE0-8F9B-E1F6C249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2" y="365125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BBCD6-3ED7-4665-A621-ACAFC4783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908" y="1825625"/>
            <a:ext cx="116441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73A4624-7B08-406D-8B7F-98532A559AC0}"/>
              </a:ext>
            </a:extLst>
          </p:cNvPr>
          <p:cNvSpPr txBox="1">
            <a:spLocks/>
          </p:cNvSpPr>
          <p:nvPr userDrawn="1"/>
        </p:nvSpPr>
        <p:spPr>
          <a:xfrm>
            <a:off x="273908" y="6356350"/>
            <a:ext cx="3307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Lato Semibold Italic" panose="020F0502020204030203" pitchFamily="34" charset="0"/>
              </a:rPr>
              <a:t>Narelle Rice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A2B56E9-803B-45CE-BCE9-0C26A4D9DDEF}"/>
              </a:ext>
            </a:extLst>
          </p:cNvPr>
          <p:cNvSpPr txBox="1">
            <a:spLocks/>
          </p:cNvSpPr>
          <p:nvPr userDrawn="1"/>
        </p:nvSpPr>
        <p:spPr>
          <a:xfrm>
            <a:off x="11452514" y="6339724"/>
            <a:ext cx="446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703579B-1331-4C8B-8A3C-3D024FB1302A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Semibold" panose="020F0502020204030203" pitchFamily="34" charset="0"/>
                <a:cs typeface="Lato Semibold" panose="020F0502020204030203" pitchFamily="34" charset="0"/>
              </a:rPr>
              <a:pPr/>
              <a:t>‹#›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6BF698C-B91F-47CE-A017-7FD2524434D1}"/>
              </a:ext>
            </a:extLst>
          </p:cNvPr>
          <p:cNvSpPr txBox="1">
            <a:spLocks/>
          </p:cNvSpPr>
          <p:nvPr userDrawn="1"/>
        </p:nvSpPr>
        <p:spPr>
          <a:xfrm>
            <a:off x="8855625" y="6342832"/>
            <a:ext cx="2681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Lato Semibold" panose="020F0502020204030203" pitchFamily="34" charset="0"/>
              </a:rPr>
              <a:t>www.bondblocks.com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12A7EA2-EC7D-4555-A639-3F40EDCFE56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379" y="6285501"/>
            <a:ext cx="1113242" cy="5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7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1" r:id="rId2"/>
    <p:sldLayoutId id="2147483722" r:id="rId3"/>
    <p:sldLayoutId id="2147483710" r:id="rId4"/>
    <p:sldLayoutId id="2147483717" r:id="rId5"/>
    <p:sldLayoutId id="2147483718" r:id="rId6"/>
    <p:sldLayoutId id="2147483720" r:id="rId7"/>
    <p:sldLayoutId id="2147483719" r:id="rId8"/>
    <p:sldLayoutId id="2147483711" r:id="rId9"/>
    <p:sldLayoutId id="2147483716" r:id="rId10"/>
    <p:sldLayoutId id="214748371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FD7397-1EC0-4B89-85A0-29834D5E6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8652" y="2794000"/>
            <a:ext cx="5472953" cy="1511300"/>
          </a:xfrm>
        </p:spPr>
        <p:txBody>
          <a:bodyPr>
            <a:normAutofit fontScale="90000"/>
          </a:bodyPr>
          <a:lstStyle/>
          <a:p>
            <a:r>
              <a:rPr lang="en-US" dirty="0"/>
              <a:t>Addition and Subtraction to 20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7148794-E790-404E-B37D-378277101F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5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B3B131-D51D-404D-AD4B-EF6AEEE5F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dirty="0"/>
              <a:t>Use terminology for “addition” and “subtraction” familiar to the student.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dirty="0"/>
              <a:t>The correct terms will be systematically introduced as students progress through the Bond Blocks activities.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dirty="0"/>
              <a:t>This PowerPoint uses </a:t>
            </a:r>
            <a:r>
              <a:rPr lang="en-US" b="1" dirty="0"/>
              <a:t>“take away” </a:t>
            </a:r>
            <a:r>
              <a:rPr lang="en-US" dirty="0"/>
              <a:t>for subtraction and </a:t>
            </a:r>
            <a:r>
              <a:rPr lang="en-US" b="1" dirty="0"/>
              <a:t>“is” </a:t>
            </a:r>
            <a:r>
              <a:rPr lang="en-US" dirty="0"/>
              <a:t>for equals.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dirty="0"/>
              <a:t>There is an alternative PowerPoint that uses “subtraction” and “equals”.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6CA0AC-5882-4E60-8343-A272F52D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Used</a:t>
            </a:r>
          </a:p>
        </p:txBody>
      </p:sp>
    </p:spTree>
    <p:extLst>
      <p:ext uri="{BB962C8B-B14F-4D97-AF65-F5344CB8AC3E}">
        <p14:creationId xmlns:p14="http://schemas.microsoft.com/office/powerpoint/2010/main" val="2436764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21424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,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8,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9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pic>
        <p:nvPicPr>
          <p:cNvPr id="12" name="1 count">
            <a:hlinkClick r:id="" action="ppaction://media"/>
            <a:extLst>
              <a:ext uri="{FF2B5EF4-FFF2-40B4-BE49-F238E27FC236}">
                <a16:creationId xmlns:a16="http://schemas.microsoft.com/office/drawing/2014/main" id="{4B5D6FFF-F8F6-9A5B-ABB7-4252DE630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21BE9-DCA9-0362-2803-1A7DBA162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613EF2-B900-F9F3-CF52-A5D6082DA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431" y="2177591"/>
            <a:ext cx="6136849" cy="399937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3200" dirty="0"/>
              <a:t>“For the rest of the questions, tell me what goes in the </a:t>
            </a:r>
            <a:r>
              <a:rPr lang="en-US" sz="3200" b="1" dirty="0"/>
              <a:t>missing number box</a:t>
            </a:r>
            <a:r>
              <a:rPr lang="en-US" sz="3200" dirty="0"/>
              <a:t>.”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BCDAEE4-CCA6-5AB9-A27C-E764700B1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or play before the next question:</a:t>
            </a:r>
          </a:p>
        </p:txBody>
      </p:sp>
      <p:pic>
        <p:nvPicPr>
          <p:cNvPr id="7" name="missing number_Sub_01.00">
            <a:hlinkClick r:id="" action="ppaction://media"/>
            <a:extLst>
              <a:ext uri="{FF2B5EF4-FFF2-40B4-BE49-F238E27FC236}">
                <a16:creationId xmlns:a16="http://schemas.microsoft.com/office/drawing/2014/main" id="{2926E073-DD95-45F2-C763-1B46D0C99D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2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2)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5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3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2">
            <a:hlinkClick r:id="" action="ppaction://media"/>
            <a:extLst>
              <a:ext uri="{FF2B5EF4-FFF2-40B4-BE49-F238E27FC236}">
                <a16:creationId xmlns:a16="http://schemas.microsoft.com/office/drawing/2014/main" id="{0D5AB9D4-B197-4D32-BFBD-22C6C0F39C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3)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+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2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5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3">
            <a:hlinkClick r:id="" action="ppaction://media"/>
            <a:extLst>
              <a:ext uri="{FF2B5EF4-FFF2-40B4-BE49-F238E27FC236}">
                <a16:creationId xmlns:a16="http://schemas.microsoft.com/office/drawing/2014/main" id="{708A365D-E216-4A75-9FE4-77FDD5C4B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336" y="2133600"/>
            <a:ext cx="4050927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One half of 6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4)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770160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4">
            <a:hlinkClick r:id="" action="ppaction://media"/>
            <a:extLst>
              <a:ext uri="{FF2B5EF4-FFF2-40B4-BE49-F238E27FC236}">
                <a16:creationId xmlns:a16="http://schemas.microsoft.com/office/drawing/2014/main" id="{1706AC27-CB4A-461A-86DA-B54C5DAAA7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2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5)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8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5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5">
            <a:hlinkClick r:id="" action="ppaction://media"/>
            <a:extLst>
              <a:ext uri="{FF2B5EF4-FFF2-40B4-BE49-F238E27FC236}">
                <a16:creationId xmlns:a16="http://schemas.microsoft.com/office/drawing/2014/main" id="{170058AB-720B-4FC3-9E7E-ECF9099C52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6)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+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4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10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6">
            <a:hlinkClick r:id="" action="ppaction://media"/>
            <a:extLst>
              <a:ext uri="{FF2B5EF4-FFF2-40B4-BE49-F238E27FC236}">
                <a16:creationId xmlns:a16="http://schemas.microsoft.com/office/drawing/2014/main" id="{E4671C22-E03A-435D-9B2D-E70417BFB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8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7)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10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7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7">
            <a:hlinkClick r:id="" action="ppaction://media"/>
            <a:extLst>
              <a:ext uri="{FF2B5EF4-FFF2-40B4-BE49-F238E27FC236}">
                <a16:creationId xmlns:a16="http://schemas.microsoft.com/office/drawing/2014/main" id="{CFDEA857-15C2-4C59-9526-DD324B5D80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6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8)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C4B3054-8C9F-4FAB-8D3C-E4E4776880F2}"/>
              </a:ext>
            </a:extLst>
          </p:cNvPr>
          <p:cNvSpPr txBox="1">
            <a:spLocks/>
          </p:cNvSpPr>
          <p:nvPr/>
        </p:nvSpPr>
        <p:spPr>
          <a:xfrm>
            <a:off x="0" y="1625600"/>
            <a:ext cx="12192000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10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9600" dirty="0">
                <a:latin typeface="+mn-lt"/>
                <a:cs typeface="Lato Semibold" panose="020F0502020204030203" pitchFamily="34" charset="0"/>
              </a:rPr>
              <a:t>2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8">
            <a:hlinkClick r:id="" action="ppaction://media"/>
            <a:extLst>
              <a:ext uri="{FF2B5EF4-FFF2-40B4-BE49-F238E27FC236}">
                <a16:creationId xmlns:a16="http://schemas.microsoft.com/office/drawing/2014/main" id="{BE7B1058-907E-4695-8C6B-49AE0C4CE9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6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9)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6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4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11" name="9">
            <a:hlinkClick r:id="" action="ppaction://media"/>
            <a:extLst>
              <a:ext uri="{FF2B5EF4-FFF2-40B4-BE49-F238E27FC236}">
                <a16:creationId xmlns:a16="http://schemas.microsoft.com/office/drawing/2014/main" id="{E171D14C-F9F8-4DBE-BDAC-EFD306945F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4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10)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7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5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0">
            <a:hlinkClick r:id="" action="ppaction://media"/>
            <a:extLst>
              <a:ext uri="{FF2B5EF4-FFF2-40B4-BE49-F238E27FC236}">
                <a16:creationId xmlns:a16="http://schemas.microsoft.com/office/drawing/2014/main" id="{A9EC17F1-C754-484B-9F8A-83AB30A555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6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11)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+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5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8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1">
            <a:hlinkClick r:id="" action="ppaction://media"/>
            <a:extLst>
              <a:ext uri="{FF2B5EF4-FFF2-40B4-BE49-F238E27FC236}">
                <a16:creationId xmlns:a16="http://schemas.microsoft.com/office/drawing/2014/main" id="{2404E280-9C17-4897-81B2-55B0721C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2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12)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6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3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2">
            <a:hlinkClick r:id="" action="ppaction://media"/>
            <a:extLst>
              <a:ext uri="{FF2B5EF4-FFF2-40B4-BE49-F238E27FC236}">
                <a16:creationId xmlns:a16="http://schemas.microsoft.com/office/drawing/2014/main" id="{C4A8C5BB-8FAE-4167-B46F-8FF5EC49E0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13)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C4B3054-8C9F-4FAB-8D3C-E4E4776880F2}"/>
              </a:ext>
            </a:extLst>
          </p:cNvPr>
          <p:cNvSpPr txBox="1">
            <a:spLocks/>
          </p:cNvSpPr>
          <p:nvPr/>
        </p:nvSpPr>
        <p:spPr>
          <a:xfrm>
            <a:off x="0" y="1625600"/>
            <a:ext cx="12192000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3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+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9600" dirty="0">
                <a:latin typeface="+mn-lt"/>
                <a:cs typeface="Lato Semibold" panose="020F0502020204030203" pitchFamily="34" charset="0"/>
              </a:rPr>
              <a:t>13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4">
            <a:hlinkClick r:id="" action="ppaction://media"/>
            <a:extLst>
              <a:ext uri="{FF2B5EF4-FFF2-40B4-BE49-F238E27FC236}">
                <a16:creationId xmlns:a16="http://schemas.microsoft.com/office/drawing/2014/main" id="{3F103260-4C3D-4FFC-989E-2A446C367B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608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14)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6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10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3" name="14 redone take away_Sub_01.00">
            <a:hlinkClick r:id="" action="ppaction://media"/>
            <a:extLst>
              <a:ext uri="{FF2B5EF4-FFF2-40B4-BE49-F238E27FC236}">
                <a16:creationId xmlns:a16="http://schemas.microsoft.com/office/drawing/2014/main" id="{32452474-788B-056F-69FC-672655C09C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5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15)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14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8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3" name="15 take away_Sub_01">
            <a:hlinkClick r:id="" action="ppaction://media"/>
            <a:extLst>
              <a:ext uri="{FF2B5EF4-FFF2-40B4-BE49-F238E27FC236}">
                <a16:creationId xmlns:a16="http://schemas.microsoft.com/office/drawing/2014/main" id="{70DE6D25-4C61-4574-38C6-A3D7E2214C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501" y="2133600"/>
            <a:ext cx="3118598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Double 7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16)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265895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6">
            <a:hlinkClick r:id="" action="ppaction://media"/>
            <a:extLst>
              <a:ext uri="{FF2B5EF4-FFF2-40B4-BE49-F238E27FC236}">
                <a16:creationId xmlns:a16="http://schemas.microsoft.com/office/drawing/2014/main" id="{9EEC4774-AD8A-4413-BE93-1FF51F1148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6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897" y="2133600"/>
            <a:ext cx="4351805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One half of 16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17)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891183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7">
            <a:hlinkClick r:id="" action="ppaction://media"/>
            <a:extLst>
              <a:ext uri="{FF2B5EF4-FFF2-40B4-BE49-F238E27FC236}">
                <a16:creationId xmlns:a16="http://schemas.microsoft.com/office/drawing/2014/main" id="{85137A0B-39D9-4827-9F8A-C0DD237D56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5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E15EA-FE1B-4769-BF32-77875BF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501" y="2133600"/>
            <a:ext cx="3118598" cy="2667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Double 9 is</a:t>
            </a:r>
            <a:endParaRPr lang="en-US" sz="13000" dirty="0">
              <a:latin typeface="+mn-lt"/>
              <a:cs typeface="Lato Semibold" panose="020F0502020204030203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18)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F89FC-14A3-4E75-82F9-543C913BF967}"/>
              </a:ext>
            </a:extLst>
          </p:cNvPr>
          <p:cNvSpPr/>
          <p:nvPr/>
        </p:nvSpPr>
        <p:spPr>
          <a:xfrm>
            <a:off x="7265895" y="2956112"/>
            <a:ext cx="914400" cy="914400"/>
          </a:xfrm>
          <a:prstGeom prst="rect">
            <a:avLst/>
          </a:prstGeom>
          <a:noFill/>
          <a:ln w="57150">
            <a:solidFill>
              <a:srgbClr val="213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18">
            <a:hlinkClick r:id="" action="ppaction://media"/>
            <a:extLst>
              <a:ext uri="{FF2B5EF4-FFF2-40B4-BE49-F238E27FC236}">
                <a16:creationId xmlns:a16="http://schemas.microsoft.com/office/drawing/2014/main" id="{44A8F84B-7B2A-498C-894A-EB84D261D0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8000" y="312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19)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2B87A2D-4D8E-4799-8E5B-1E41C41D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429000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+mn-lt"/>
                <a:cs typeface="Lato Semibold" panose="020F0502020204030203" pitchFamily="34" charset="0"/>
              </a:rPr>
              <a:t>13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8</a:t>
            </a:r>
            <a:r>
              <a:rPr lang="en-US" dirty="0">
                <a:latin typeface="+mn-lt"/>
                <a:cs typeface="Lato Semibold" panose="020F0502020204030203" pitchFamily="34" charset="0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14000" dirty="0">
                <a:latin typeface="+mn-lt"/>
              </a:rPr>
              <a:t>□</a:t>
            </a:r>
            <a:endParaRPr lang="en-US" sz="140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19">
            <a:hlinkClick r:id="" action="ppaction://media"/>
            <a:extLst>
              <a:ext uri="{FF2B5EF4-FFF2-40B4-BE49-F238E27FC236}">
                <a16:creationId xmlns:a16="http://schemas.microsoft.com/office/drawing/2014/main" id="{B43DF54F-B556-4511-AA93-25062136E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608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276C68C-97E7-4503-8514-D6B5AE1BBAB9}"/>
              </a:ext>
            </a:extLst>
          </p:cNvPr>
          <p:cNvSpPr txBox="1">
            <a:spLocks/>
          </p:cNvSpPr>
          <p:nvPr/>
        </p:nvSpPr>
        <p:spPr>
          <a:xfrm>
            <a:off x="259491" y="282388"/>
            <a:ext cx="5540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20)</a:t>
            </a:r>
            <a:endParaRPr lang="en-US" sz="2400" dirty="0">
              <a:cs typeface="Lato Semibold" panose="020F050202020403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A718E52-168E-46A1-A3A0-2B125B14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3333750"/>
          </a:xfrm>
        </p:spPr>
        <p:txBody>
          <a:bodyPr>
            <a:normAutofit/>
          </a:bodyPr>
          <a:lstStyle/>
          <a:p>
            <a:pPr algn="ctr"/>
            <a:r>
              <a:rPr lang="en-US" sz="14000" dirty="0">
                <a:latin typeface="+mn-lt"/>
              </a:rPr>
              <a:t>□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  <a:cs typeface="Lato Semibold" panose="020F0502020204030203" pitchFamily="34" charset="0"/>
              </a:rPr>
              <a:t>–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7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=</a:t>
            </a:r>
            <a:r>
              <a:rPr lang="en-US" dirty="0">
                <a:latin typeface="+mn-lt"/>
              </a:rPr>
              <a:t> </a:t>
            </a:r>
            <a:r>
              <a:rPr lang="en-US" sz="8800" dirty="0">
                <a:latin typeface="+mn-lt"/>
              </a:rPr>
              <a:t>8</a:t>
            </a:r>
            <a:endParaRPr lang="en-US" sz="8800" dirty="0">
              <a:latin typeface="+mn-lt"/>
              <a:cs typeface="Lato Semibold" panose="020F0502020204030203" pitchFamily="34" charset="0"/>
            </a:endParaRPr>
          </a:p>
        </p:txBody>
      </p:sp>
      <p:pic>
        <p:nvPicPr>
          <p:cNvPr id="2" name="20">
            <a:hlinkClick r:id="" action="ppaction://media"/>
            <a:extLst>
              <a:ext uri="{FF2B5EF4-FFF2-40B4-BE49-F238E27FC236}">
                <a16:creationId xmlns:a16="http://schemas.microsoft.com/office/drawing/2014/main" id="{561C7C9D-1E13-4FDA-A38D-96FBB2E90E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6079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 Whole School Approach">
  <a:themeElements>
    <a:clrScheme name="Bond Blocks Slide Colours">
      <a:dk1>
        <a:srgbClr val="000000"/>
      </a:dk1>
      <a:lt1>
        <a:srgbClr val="FFFFFF"/>
      </a:lt1>
      <a:dk2>
        <a:srgbClr val="21368B"/>
      </a:dk2>
      <a:lt2>
        <a:srgbClr val="FFFFFF"/>
      </a:lt2>
      <a:accent1>
        <a:srgbClr val="D9E2F3"/>
      </a:accent1>
      <a:accent2>
        <a:srgbClr val="B4C6E7"/>
      </a:accent2>
      <a:accent3>
        <a:srgbClr val="8EAADB"/>
      </a:accent3>
      <a:accent4>
        <a:srgbClr val="2F5496"/>
      </a:accent4>
      <a:accent5>
        <a:srgbClr val="1F3864"/>
      </a:accent5>
      <a:accent6>
        <a:srgbClr val="21368B"/>
      </a:accent6>
      <a:hlink>
        <a:srgbClr val="A4CF51"/>
      </a:hlink>
      <a:folHlink>
        <a:srgbClr val="E23048"/>
      </a:folHlink>
    </a:clrScheme>
    <a:fontScheme name="Bond Blocks Fonts">
      <a:majorFont>
        <a:latin typeface="Lato"/>
        <a:ea typeface=""/>
        <a:cs typeface=""/>
      </a:majorFont>
      <a:minorFont>
        <a:latin typeface="Kru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2354</TotalTime>
  <Words>230</Words>
  <Application>Microsoft Office PowerPoint</Application>
  <PresentationFormat>Widescreen</PresentationFormat>
  <Paragraphs>48</Paragraphs>
  <Slides>23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Lato</vt:lpstr>
      <vt:lpstr>Arial</vt:lpstr>
      <vt:lpstr>Lato Semibold</vt:lpstr>
      <vt:lpstr>Calibri</vt:lpstr>
      <vt:lpstr>Montserrat</vt:lpstr>
      <vt:lpstr>A Whole School Approach</vt:lpstr>
      <vt:lpstr>Addition and Subtraction to 20</vt:lpstr>
      <vt:lpstr>Language Used</vt:lpstr>
      <vt:lpstr>□, 8, 9</vt:lpstr>
      <vt:lpstr>Read or play before the next question:</vt:lpstr>
      <vt:lpstr>5 – 3 = □</vt:lpstr>
      <vt:lpstr>□ + 2 = 5</vt:lpstr>
      <vt:lpstr>One half of 6 is</vt:lpstr>
      <vt:lpstr>8 – 5 = □</vt:lpstr>
      <vt:lpstr>□ + 4 = 10</vt:lpstr>
      <vt:lpstr>10 – 7 = □</vt:lpstr>
      <vt:lpstr>PowerPoint Presentation</vt:lpstr>
      <vt:lpstr>6 – 4 = □</vt:lpstr>
      <vt:lpstr>7 – 5 = □</vt:lpstr>
      <vt:lpstr>□ + 5 = 8</vt:lpstr>
      <vt:lpstr>□ – 6 = 3</vt:lpstr>
      <vt:lpstr>PowerPoint Presentation</vt:lpstr>
      <vt:lpstr>□ – 6 = 10</vt:lpstr>
      <vt:lpstr>14 – 8 = □</vt:lpstr>
      <vt:lpstr>Double 7 is</vt:lpstr>
      <vt:lpstr>One half of 16 is</vt:lpstr>
      <vt:lpstr>Double 9 is</vt:lpstr>
      <vt:lpstr>13 – 8 = □</vt:lpstr>
      <vt:lpstr>□ – 7 =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Engagement using Card Games For Notre Dame Students</dc:title>
  <dc:creator>Paul Swan</dc:creator>
  <cp:lastModifiedBy>Narelle Rice</cp:lastModifiedBy>
  <cp:revision>178</cp:revision>
  <cp:lastPrinted>2021-03-25T06:07:32Z</cp:lastPrinted>
  <dcterms:created xsi:type="dcterms:W3CDTF">2020-04-23T02:02:53Z</dcterms:created>
  <dcterms:modified xsi:type="dcterms:W3CDTF">2025-01-29T10:15:31Z</dcterms:modified>
</cp:coreProperties>
</file>